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sldIdLst>
    <p:sldId id="256" r:id="rId2"/>
    <p:sldId id="288" r:id="rId3"/>
    <p:sldId id="296" r:id="rId4"/>
    <p:sldId id="289" r:id="rId5"/>
    <p:sldId id="290" r:id="rId6"/>
    <p:sldId id="297" r:id="rId7"/>
    <p:sldId id="292" r:id="rId8"/>
    <p:sldId id="293" r:id="rId9"/>
    <p:sldId id="285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0DB0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065" autoAdjust="0"/>
    <p:restoredTop sz="94660"/>
  </p:normalViewPr>
  <p:slideViewPr>
    <p:cSldViewPr>
      <p:cViewPr>
        <p:scale>
          <a:sx n="80" d="100"/>
          <a:sy n="80" d="100"/>
        </p:scale>
        <p:origin x="-102" y="-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 bwMode="gray"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2" name="Rectangle 20"/>
          <p:cNvSpPr>
            <a:spLocks noChangeArrowheads="1"/>
          </p:cNvSpPr>
          <p:nvPr/>
        </p:nvSpPr>
        <p:spPr bwMode="gray">
          <a:xfrm>
            <a:off x="0" y="5949280"/>
            <a:ext cx="9144000" cy="918245"/>
          </a:xfrm>
          <a:prstGeom prst="rect">
            <a:avLst/>
          </a:prstGeom>
          <a:gradFill rotWithShape="1">
            <a:gsLst>
              <a:gs pos="100000">
                <a:schemeClr val="accent1">
                  <a:lumMod val="75000"/>
                </a:schemeClr>
              </a:gs>
              <a:gs pos="100000">
                <a:schemeClr val="accent5">
                  <a:lumMod val="25000"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093" name="Line 21"/>
          <p:cNvSpPr>
            <a:spLocks noChangeShapeType="1"/>
          </p:cNvSpPr>
          <p:nvPr/>
        </p:nvSpPr>
        <p:spPr bwMode="auto">
          <a:xfrm>
            <a:off x="0" y="6553200"/>
            <a:ext cx="9144000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534150"/>
            <a:ext cx="2133600" cy="244475"/>
          </a:xfr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534150"/>
            <a:ext cx="2895600" cy="244475"/>
          </a:xfr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534150"/>
            <a:ext cx="2133600" cy="244475"/>
          </a:xfr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fld id="{0E2D6635-F3B3-4DB6-8786-4F30843CB5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 bwMode="gray">
          <a:xfrm>
            <a:off x="914400" y="2286000"/>
            <a:ext cx="7304088" cy="3810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24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 bwMode="gray">
          <a:xfrm>
            <a:off x="762000" y="1600200"/>
            <a:ext cx="7620000" cy="682625"/>
          </a:xfrm>
        </p:spPr>
        <p:txBody>
          <a:bodyPr/>
          <a:lstStyle>
            <a:lvl1pPr>
              <a:defRPr sz="4400" b="1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" name="Прямоугольник 1"/>
          <p:cNvSpPr/>
          <p:nvPr userDrawn="1"/>
        </p:nvSpPr>
        <p:spPr>
          <a:xfrm rot="10800000">
            <a:off x="0" y="0"/>
            <a:ext cx="9144000" cy="5949280"/>
          </a:xfrm>
          <a:prstGeom prst="rect">
            <a:avLst/>
          </a:prstGeom>
          <a:gradFill>
            <a:gsLst>
              <a:gs pos="0">
                <a:schemeClr val="accent6">
                  <a:lumMod val="75000"/>
                </a:schemeClr>
              </a:gs>
              <a:gs pos="38000">
                <a:schemeClr val="accent2">
                  <a:lumMod val="60000"/>
                  <a:lumOff val="40000"/>
                  <a:alpha val="67000"/>
                </a:schemeClr>
              </a:gs>
              <a:gs pos="100000">
                <a:schemeClr val="accent6">
                  <a:lumMod val="20000"/>
                  <a:lumOff val="8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2" name="Picture 21" descr="http://www.bridgingeurope.net/uploads/8/1/7/1/8171506/7729204_orig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6707" y="5293901"/>
            <a:ext cx="9140754" cy="158910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ttp://riss.ru/wp-content/themes/riss/img/riss.png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516237"/>
            <a:ext cx="3024336" cy="1413241"/>
          </a:xfrm>
          <a:prstGeom prst="rect">
            <a:avLst/>
          </a:prstGeom>
          <a:solidFill>
            <a:schemeClr val="accent6">
              <a:lumMod val="20000"/>
              <a:lumOff val="80000"/>
              <a:alpha val="28000"/>
            </a:schemeClr>
          </a:solidFill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545D2F-90AD-498C-B108-0043BACD441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715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715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24BEE1-C987-4096-908E-ABBF30739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38400" y="609600"/>
            <a:ext cx="6248400" cy="4873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219200"/>
            <a:ext cx="8229600" cy="5105400"/>
          </a:xfrm>
        </p:spPr>
        <p:txBody>
          <a:bodyPr/>
          <a:lstStyle/>
          <a:p>
            <a:r>
              <a:rPr lang="ru-RU" smtClean="0"/>
              <a:t>Вставка таблицы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400800"/>
            <a:ext cx="2133600" cy="32067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400800"/>
            <a:ext cx="2895600" cy="32067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2133600" cy="320675"/>
          </a:xfrm>
        </p:spPr>
        <p:txBody>
          <a:bodyPr/>
          <a:lstStyle>
            <a:lvl1pPr>
              <a:defRPr/>
            </a:lvl1pPr>
          </a:lstStyle>
          <a:p>
            <a:fld id="{3613B290-16BB-4A8C-85A6-0CCD05869CE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D6A9CA-2418-47CE-BFD3-B34C7FEE7138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7" name="Picture 8" descr="BRICS union members national flags on gears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7197" y="-99392"/>
            <a:ext cx="1526803" cy="1187513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C75248-6840-4505-9B1E-041A5B2EE94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19200"/>
            <a:ext cx="40386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0386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A77E47-204B-4177-9831-E5AC4F39EB6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1669C9-D4A5-4468-86EB-D9C5B8ED816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E67ECC-5119-4F54-917D-BEC995DF475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0D1B66-17AA-47D7-9B23-95211429F4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6C651B-598D-4240-A7A7-16D66D5EFF0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59960B-1BA6-4DCC-8242-3213A97A3E5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2" name="Rectangle 18"/>
          <p:cNvSpPr>
            <a:spLocks noChangeArrowheads="1"/>
          </p:cNvSpPr>
          <p:nvPr/>
        </p:nvSpPr>
        <p:spPr bwMode="gray">
          <a:xfrm>
            <a:off x="304800" y="0"/>
            <a:ext cx="8839200" cy="1143000"/>
          </a:xfrm>
          <a:prstGeom prst="rect">
            <a:avLst/>
          </a:prstGeom>
          <a:gradFill rotWithShape="1">
            <a:gsLst>
              <a:gs pos="0">
                <a:srgbClr val="FFFFFF">
                  <a:alpha val="0"/>
                </a:srgbClr>
              </a:gs>
              <a:gs pos="100000">
                <a:schemeClr val="accent6">
                  <a:lumMod val="75000"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43" name="Rectangle 19"/>
          <p:cNvSpPr>
            <a:spLocks noChangeArrowheads="1"/>
          </p:cNvSpPr>
          <p:nvPr/>
        </p:nvSpPr>
        <p:spPr bwMode="gray">
          <a:xfrm>
            <a:off x="9525" y="1114425"/>
            <a:ext cx="9144000" cy="76200"/>
          </a:xfrm>
          <a:prstGeom prst="rect">
            <a:avLst/>
          </a:prstGeom>
          <a:gradFill rotWithShape="1">
            <a:gsLst>
              <a:gs pos="0">
                <a:schemeClr val="tx2"/>
              </a:gs>
              <a:gs pos="100000">
                <a:schemeClr val="tx2">
                  <a:gamma/>
                  <a:shade val="38039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19200"/>
            <a:ext cx="82296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00800"/>
            <a:ext cx="2133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00800"/>
            <a:ext cx="2895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2133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AEADA1D-EBD6-40EF-A4AC-20113C47575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white">
          <a:xfrm>
            <a:off x="2051720" y="193731"/>
            <a:ext cx="5565477" cy="6371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dirty="0" smtClean="0"/>
              <a:t>Образец заголовка</a:t>
            </a:r>
            <a:endParaRPr lang="en-US" dirty="0" smtClean="0"/>
          </a:p>
        </p:txBody>
      </p:sp>
      <p:pic>
        <p:nvPicPr>
          <p:cNvPr id="1047" name="Picture 23" descr="http://riss.ru/wp-content/themes/riss/img/riss.png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6" y="193731"/>
            <a:ext cx="1684174" cy="7869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8" descr="BRICS union members national flags on gears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7197" y="-99392"/>
            <a:ext cx="1526803" cy="1187513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v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75856" y="857232"/>
            <a:ext cx="5688632" cy="682625"/>
          </a:xfrm>
        </p:spPr>
        <p:txBody>
          <a:bodyPr/>
          <a:lstStyle/>
          <a:p>
            <a:r>
              <a:rPr lang="en-GB" sz="3200" dirty="0"/>
              <a:t>Industrial cooperation </a:t>
            </a:r>
            <a:r>
              <a:rPr lang="en-GB" sz="3200" dirty="0" smtClean="0"/>
              <a:t/>
            </a:r>
            <a:br>
              <a:rPr lang="en-GB" sz="3200" dirty="0" smtClean="0"/>
            </a:br>
            <a:r>
              <a:rPr lang="en-GB" sz="3200" dirty="0" smtClean="0"/>
              <a:t>of </a:t>
            </a:r>
            <a:r>
              <a:rPr lang="en-GB" sz="3200" dirty="0"/>
              <a:t>national SMEs</a:t>
            </a:r>
            <a:r>
              <a:rPr lang="ru-RU" sz="3200" dirty="0"/>
              <a:t/>
            </a:r>
            <a:br>
              <a:rPr lang="ru-RU" sz="3200" dirty="0"/>
            </a:br>
            <a:r>
              <a:rPr lang="en-GB" sz="3200" dirty="0"/>
              <a:t>as a driver of the BRICS economic growth</a:t>
            </a: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7504" y="2636912"/>
            <a:ext cx="5400600" cy="1643074"/>
          </a:xfrm>
          <a:solidFill>
            <a:schemeClr val="accent6">
              <a:lumMod val="20000"/>
              <a:lumOff val="80000"/>
              <a:alpha val="36000"/>
            </a:schemeClr>
          </a:solidFill>
        </p:spPr>
        <p:txBody>
          <a:bodyPr/>
          <a:lstStyle/>
          <a:p>
            <a:pPr algn="l">
              <a:lnSpc>
                <a:spcPct val="90000"/>
              </a:lnSpc>
            </a:pP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Ekaterina SHAROVA</a:t>
            </a:r>
          </a:p>
          <a:p>
            <a:pPr algn="l">
              <a:lnSpc>
                <a:spcPct val="90000"/>
              </a:lnSpc>
            </a:pPr>
            <a:r>
              <a:rPr lang="en-US" sz="2000" b="1" dirty="0" smtClean="0"/>
              <a:t>Academic secretary – head of Scientific planning and development department</a:t>
            </a:r>
          </a:p>
          <a:p>
            <a:pPr algn="l">
              <a:lnSpc>
                <a:spcPct val="90000"/>
              </a:lnSpc>
            </a:pPr>
            <a:r>
              <a:rPr lang="en-US" sz="2000" b="1" dirty="0" smtClean="0"/>
              <a:t>Russian Institute for Strategic Studies</a:t>
            </a:r>
            <a:endParaRPr lang="en-US" sz="2000" b="1" dirty="0"/>
          </a:p>
        </p:txBody>
      </p:sp>
      <p:pic>
        <p:nvPicPr>
          <p:cNvPr id="3080" name="Picture 8" descr="BRICS union members national flags on gear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2163466"/>
            <a:ext cx="3888432" cy="3024336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63688" y="332656"/>
            <a:ext cx="6248400" cy="487363"/>
          </a:xfrm>
        </p:spPr>
        <p:txBody>
          <a:bodyPr/>
          <a:lstStyle/>
          <a:p>
            <a:r>
              <a:rPr lang="en-US" sz="3600" b="1" dirty="0" smtClean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SME cooperation</a:t>
            </a:r>
            <a:endParaRPr lang="ru-RU" sz="3600" b="1" dirty="0">
              <a:solidFill>
                <a:schemeClr val="tx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513279"/>
            <a:ext cx="8291498" cy="4895864"/>
          </a:xfrm>
        </p:spPr>
        <p:txBody>
          <a:bodyPr/>
          <a:lstStyle/>
          <a:p>
            <a:pPr marL="0" indent="0">
              <a:buNone/>
            </a:pPr>
            <a:endParaRPr lang="en-US" sz="2400" i="1" dirty="0" smtClean="0"/>
          </a:p>
          <a:p>
            <a:pPr marL="0" indent="0">
              <a:buNone/>
            </a:pPr>
            <a:r>
              <a:rPr lang="en-US" sz="2400" i="1" dirty="0" smtClean="0"/>
              <a:t>Thursday</a:t>
            </a:r>
            <a:r>
              <a:rPr lang="en-US" sz="2400" i="1" dirty="0"/>
              <a:t>, May 19, 2016</a:t>
            </a:r>
          </a:p>
          <a:p>
            <a:pPr marL="0" indent="0">
              <a:buNone/>
            </a:pPr>
            <a:endParaRPr lang="en-US" sz="2800" b="1" dirty="0" smtClean="0"/>
          </a:p>
          <a:p>
            <a:pPr marL="0" indent="0">
              <a:buNone/>
            </a:pPr>
            <a:r>
              <a:rPr lang="en-US" sz="2800" b="1" dirty="0" smtClean="0"/>
              <a:t>India </a:t>
            </a:r>
            <a:r>
              <a:rPr lang="en-US" sz="2800" b="1" dirty="0"/>
              <a:t>Moots Framework for </a:t>
            </a:r>
            <a:endParaRPr lang="en-US" sz="2800" b="1" dirty="0" smtClean="0"/>
          </a:p>
          <a:p>
            <a:pPr marL="0" indent="0">
              <a:buNone/>
            </a:pPr>
            <a:r>
              <a:rPr lang="en-US" sz="2800" b="1" dirty="0" smtClean="0"/>
              <a:t>SME </a:t>
            </a:r>
            <a:r>
              <a:rPr lang="en-US" sz="2800" b="1" dirty="0"/>
              <a:t>Sector Cooperation in BRICS</a:t>
            </a:r>
          </a:p>
          <a:p>
            <a:r>
              <a:rPr lang="en-US" sz="2400" dirty="0"/>
              <a:t>India is working on a mechanism to boost cooperation amongst small and medium enterprises in the five-nation BRICS to promote joint ventures and share expertise on strengthening the </a:t>
            </a:r>
            <a:r>
              <a:rPr lang="en-US" sz="2400" dirty="0" smtClean="0"/>
              <a:t>sector</a:t>
            </a:r>
          </a:p>
          <a:p>
            <a:endParaRPr lang="en-US" sz="2400" dirty="0" smtClean="0"/>
          </a:p>
          <a:p>
            <a:pPr marL="0" indent="0">
              <a:buNone/>
            </a:pPr>
            <a:r>
              <a:rPr lang="en-US" sz="2400" i="1" dirty="0" smtClean="0"/>
              <a:t>Source</a:t>
            </a:r>
            <a:r>
              <a:rPr lang="en-US" sz="2400" i="1" dirty="0"/>
              <a:t>: http://</a:t>
            </a:r>
            <a:r>
              <a:rPr lang="en-US" sz="2400" i="1" dirty="0" smtClean="0"/>
              <a:t>www.thehindubusinessline.com</a:t>
            </a:r>
            <a:endParaRPr lang="en-US" sz="2400" i="1" dirty="0"/>
          </a:p>
        </p:txBody>
      </p:sp>
      <p:pic>
        <p:nvPicPr>
          <p:cNvPr id="1026" name="Picture 2" descr="Image result for india brics 201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1220616"/>
            <a:ext cx="2724660" cy="27405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1680" y="188640"/>
            <a:ext cx="5781501" cy="637179"/>
          </a:xfrm>
        </p:spPr>
        <p:txBody>
          <a:bodyPr/>
          <a:lstStyle/>
          <a:p>
            <a:r>
              <a:rPr lang="en-US" sz="2800" b="1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BRICS industrial competitiveness</a:t>
            </a:r>
            <a:endParaRPr lang="ru-RU" sz="2800" b="1" dirty="0">
              <a:solidFill>
                <a:schemeClr val="accent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92176229"/>
              </p:ext>
            </p:extLst>
          </p:nvPr>
        </p:nvGraphicFramePr>
        <p:xfrm>
          <a:off x="323528" y="1196752"/>
          <a:ext cx="8208912" cy="195430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032449"/>
                <a:gridCol w="864096"/>
                <a:gridCol w="936103"/>
                <a:gridCol w="792088"/>
                <a:gridCol w="792088"/>
                <a:gridCol w="792088"/>
              </a:tblGrid>
              <a:tr h="52021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+mn-lt"/>
                        </a:rPr>
                        <a:t> </a:t>
                      </a:r>
                      <a:endParaRPr lang="ru-RU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+mn-lt"/>
                        </a:rPr>
                        <a:t>Brazil</a:t>
                      </a:r>
                      <a:endParaRPr lang="ru-RU" sz="18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+mn-lt"/>
                        </a:rPr>
                        <a:t>Russia</a:t>
                      </a:r>
                      <a:endParaRPr lang="ru-RU" sz="18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+mn-lt"/>
                        </a:rPr>
                        <a:t>India</a:t>
                      </a:r>
                      <a:endParaRPr lang="ru-RU" sz="18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+mn-lt"/>
                        </a:rPr>
                        <a:t>China</a:t>
                      </a:r>
                      <a:endParaRPr lang="ru-RU" sz="18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+mn-lt"/>
                        </a:rPr>
                        <a:t>South Africa</a:t>
                      </a:r>
                      <a:endParaRPr lang="ru-RU" sz="18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2021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+mn-lt"/>
                        </a:rPr>
                        <a:t>Share of industry in GDP </a:t>
                      </a:r>
                      <a:endParaRPr lang="en-GB" sz="1800" dirty="0" smtClean="0">
                        <a:effectLst/>
                        <a:latin typeface="+mn-lt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effectLst/>
                          <a:latin typeface="+mn-lt"/>
                        </a:rPr>
                        <a:t>in </a:t>
                      </a:r>
                      <a:r>
                        <a:rPr lang="en-GB" sz="1800" dirty="0">
                          <a:effectLst/>
                          <a:latin typeface="+mn-lt"/>
                        </a:rPr>
                        <a:t>2015 </a:t>
                      </a:r>
                      <a:r>
                        <a:rPr lang="en-GB" sz="1800" dirty="0" smtClean="0">
                          <a:effectLst/>
                          <a:latin typeface="+mn-lt"/>
                        </a:rPr>
                        <a:t>(%)</a:t>
                      </a:r>
                      <a:endParaRPr lang="ru-RU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+mn-lt"/>
                        </a:rPr>
                        <a:t>22.2</a:t>
                      </a:r>
                      <a:endParaRPr lang="ru-RU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+mn-lt"/>
                        </a:rPr>
                        <a:t>35.8</a:t>
                      </a:r>
                      <a:endParaRPr lang="ru-RU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+mn-lt"/>
                        </a:rPr>
                        <a:t>29.5</a:t>
                      </a:r>
                      <a:endParaRPr lang="ru-RU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+mn-lt"/>
                        </a:rPr>
                        <a:t>42.7</a:t>
                      </a:r>
                      <a:endParaRPr lang="ru-RU" sz="18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+mn-lt"/>
                        </a:rPr>
                        <a:t>30.3</a:t>
                      </a:r>
                      <a:endParaRPr lang="ru-RU" sz="18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00794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+mn-lt"/>
                        </a:rPr>
                        <a:t>Industrial production growth rate </a:t>
                      </a:r>
                      <a:endParaRPr lang="en-GB" sz="1800" dirty="0" smtClean="0">
                        <a:effectLst/>
                        <a:latin typeface="+mn-lt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effectLst/>
                          <a:latin typeface="+mn-lt"/>
                        </a:rPr>
                        <a:t>in </a:t>
                      </a:r>
                      <a:r>
                        <a:rPr lang="en-GB" sz="1800" dirty="0">
                          <a:effectLst/>
                          <a:latin typeface="+mn-lt"/>
                        </a:rPr>
                        <a:t>2015 </a:t>
                      </a:r>
                      <a:r>
                        <a:rPr lang="en-GB" sz="1800" dirty="0" smtClean="0">
                          <a:effectLst/>
                          <a:latin typeface="+mn-lt"/>
                        </a:rPr>
                        <a:t>(%, </a:t>
                      </a:r>
                      <a:r>
                        <a:rPr lang="en-GB" sz="1800" dirty="0">
                          <a:effectLst/>
                          <a:latin typeface="+mn-lt"/>
                        </a:rPr>
                        <a:t>place in the rating)</a:t>
                      </a:r>
                      <a:endParaRPr lang="ru-RU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+mn-lt"/>
                        </a:rPr>
                        <a:t>-5</a:t>
                      </a:r>
                      <a:endParaRPr lang="ru-RU" sz="18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+mn-lt"/>
                        </a:rPr>
                        <a:t>-3.5 </a:t>
                      </a:r>
                      <a:endParaRPr lang="ru-RU" sz="18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+mn-lt"/>
                        </a:rPr>
                        <a:t>2.8 </a:t>
                      </a:r>
                      <a:endParaRPr lang="ru-RU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+mn-lt"/>
                        </a:rPr>
                        <a:t>7</a:t>
                      </a:r>
                      <a:endParaRPr lang="ru-RU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+mn-lt"/>
                        </a:rPr>
                        <a:t>1.7</a:t>
                      </a:r>
                      <a:endParaRPr lang="ru-RU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007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+mn-lt"/>
                        </a:rPr>
                        <a:t>190 </a:t>
                      </a:r>
                      <a:endParaRPr lang="ru-RU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+mn-lt"/>
                        </a:rPr>
                        <a:t>185</a:t>
                      </a:r>
                      <a:endParaRPr lang="ru-RU" sz="18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+mn-lt"/>
                        </a:rPr>
                        <a:t>92</a:t>
                      </a:r>
                      <a:endParaRPr lang="ru-RU" sz="18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+mn-lt"/>
                        </a:rPr>
                        <a:t>16</a:t>
                      </a:r>
                      <a:endParaRPr lang="ru-RU" sz="18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+mn-lt"/>
                        </a:rPr>
                        <a:t>125</a:t>
                      </a:r>
                      <a:endParaRPr lang="ru-RU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0169939"/>
              </p:ext>
            </p:extLst>
          </p:nvPr>
        </p:nvGraphicFramePr>
        <p:xfrm>
          <a:off x="323528" y="3140968"/>
          <a:ext cx="8208912" cy="332613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032448"/>
                <a:gridCol w="864096"/>
                <a:gridCol w="936104"/>
                <a:gridCol w="792088"/>
                <a:gridCol w="792088"/>
                <a:gridCol w="792088"/>
              </a:tblGrid>
              <a:tr h="0">
                <a:tc>
                  <a:txBody>
                    <a:bodyPr/>
                    <a:lstStyle/>
                    <a:p>
                      <a:pPr marL="2794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+mn-lt"/>
                        </a:rPr>
                        <a:t>Place in the rating of industrial production competitiveness </a:t>
                      </a:r>
                      <a:endParaRPr lang="en-GB" sz="1800" dirty="0" smtClean="0">
                        <a:effectLst/>
                        <a:latin typeface="+mn-lt"/>
                      </a:endParaRPr>
                    </a:p>
                    <a:p>
                      <a:pPr marL="2794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effectLst/>
                          <a:latin typeface="+mn-lt"/>
                        </a:rPr>
                        <a:t>(</a:t>
                      </a:r>
                      <a:r>
                        <a:rPr lang="en-GB" sz="1800" dirty="0">
                          <a:effectLst/>
                          <a:latin typeface="+mn-lt"/>
                        </a:rPr>
                        <a:t>of 142 counties</a:t>
                      </a:r>
                      <a:r>
                        <a:rPr lang="en-GB" sz="1800" dirty="0" smtClean="0">
                          <a:effectLst/>
                          <a:latin typeface="+mn-lt"/>
                        </a:rPr>
                        <a:t>) in 2014</a:t>
                      </a:r>
                      <a:endParaRPr lang="ru-RU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36 </a:t>
                      </a:r>
                      <a:endParaRPr lang="ru-RU" sz="18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0" marR="76200" marT="76200" marB="762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32 </a:t>
                      </a:r>
                      <a:endParaRPr lang="ru-RU" sz="18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0" marR="76200" marT="76200" marB="762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44 </a:t>
                      </a:r>
                      <a:endParaRPr lang="ru-RU" sz="18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0" marR="76200" marT="76200" marB="762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 </a:t>
                      </a:r>
                      <a:endParaRPr lang="ru-RU" sz="18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0" marR="76200" marT="76200" marB="762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42</a:t>
                      </a:r>
                      <a:endParaRPr lang="ru-RU" sz="18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0" marR="76200" marT="76200" marB="762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+mn-lt"/>
                        </a:rPr>
                        <a:t>Manufacturing Value-added (MVA) </a:t>
                      </a:r>
                      <a:endParaRPr lang="en-GB" sz="1800" dirty="0" smtClean="0">
                        <a:effectLst/>
                        <a:latin typeface="+mn-lt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effectLst/>
                          <a:latin typeface="+mn-lt"/>
                        </a:rPr>
                        <a:t>in 2014 </a:t>
                      </a:r>
                      <a:r>
                        <a:rPr lang="en-GB" sz="1800" dirty="0" smtClean="0">
                          <a:effectLst/>
                          <a:latin typeface="+mn-lt"/>
                        </a:rPr>
                        <a:t>(</a:t>
                      </a:r>
                      <a:r>
                        <a:rPr lang="en-GB" sz="1800" dirty="0" err="1" smtClean="0">
                          <a:effectLst/>
                          <a:latin typeface="+mn-lt"/>
                        </a:rPr>
                        <a:t>bln</a:t>
                      </a:r>
                      <a:r>
                        <a:rPr lang="en-GB" sz="1800" dirty="0" smtClean="0">
                          <a:effectLst/>
                          <a:latin typeface="+mn-lt"/>
                        </a:rPr>
                        <a:t> USD) </a:t>
                      </a:r>
                      <a:endParaRPr lang="ru-RU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146.6</a:t>
                      </a:r>
                      <a:endParaRPr lang="ru-RU" sz="18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0" marR="76200" marT="76200" marB="7620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139.4</a:t>
                      </a:r>
                      <a:endParaRPr lang="ru-RU" sz="18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0" marR="76200" marT="76200" marB="7620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213.5</a:t>
                      </a:r>
                      <a:endParaRPr lang="ru-RU" sz="18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0" marR="76200" marT="76200" marB="7620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1699</a:t>
                      </a:r>
                      <a:endParaRPr lang="ru-RU" sz="18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0" marR="76200" marT="76200" marB="7620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47.4</a:t>
                      </a:r>
                      <a:endParaRPr lang="ru-RU" sz="1800" b="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0" marR="76200" marT="76200" marB="76200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+mn-lt"/>
                        </a:rPr>
                        <a:t>MVA per capita </a:t>
                      </a:r>
                      <a:r>
                        <a:rPr lang="en-GB" sz="1800" dirty="0" smtClean="0">
                          <a:effectLst/>
                          <a:latin typeface="+mn-lt"/>
                        </a:rPr>
                        <a:t>in 2014 </a:t>
                      </a:r>
                      <a:r>
                        <a:rPr lang="en-GB" sz="1800" dirty="0" smtClean="0">
                          <a:effectLst/>
                          <a:latin typeface="+mn-lt"/>
                        </a:rPr>
                        <a:t>(USD) </a:t>
                      </a:r>
                      <a:endParaRPr lang="ru-RU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726</a:t>
                      </a:r>
                      <a:endParaRPr lang="ru-RU" sz="18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0" marR="76200" marT="76200" marB="7620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978</a:t>
                      </a:r>
                      <a:endParaRPr lang="ru-RU" sz="18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0" marR="76200" marT="76200" marB="7620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168</a:t>
                      </a:r>
                      <a:endParaRPr lang="ru-RU" sz="18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0" marR="76200" marT="76200" marB="7620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1219</a:t>
                      </a:r>
                      <a:endParaRPr lang="ru-RU" sz="18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0" marR="76200" marT="76200" marB="7620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891</a:t>
                      </a:r>
                      <a:endParaRPr lang="ru-RU" sz="18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0" marR="76200" marT="76200" marB="76200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+mn-lt"/>
                        </a:rPr>
                        <a:t>Share of MVA in </a:t>
                      </a:r>
                      <a:r>
                        <a:rPr lang="en-GB" sz="1800" dirty="0" smtClean="0">
                          <a:effectLst/>
                          <a:latin typeface="+mn-lt"/>
                        </a:rPr>
                        <a:t>GDP in 2014 (%)</a:t>
                      </a:r>
                      <a:endParaRPr lang="ru-RU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13%</a:t>
                      </a:r>
                      <a:endParaRPr lang="ru-RU" sz="1800" b="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0" marR="76200" marT="76200" marB="7620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14%</a:t>
                      </a:r>
                      <a:endParaRPr lang="ru-RU" sz="18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0" marR="76200" marT="76200" marB="7620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14%</a:t>
                      </a:r>
                      <a:endParaRPr lang="ru-RU" sz="18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0" marR="76200" marT="76200" marB="7620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33%</a:t>
                      </a:r>
                      <a:endParaRPr lang="ru-RU" sz="18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0" marR="76200" marT="76200" marB="7620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15%</a:t>
                      </a:r>
                      <a:endParaRPr lang="ru-RU" sz="18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0" marR="76200" marT="76200" marB="76200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+mn-lt"/>
                        </a:rPr>
                        <a:t>Place in the top twenty of the leading countries by the industrial production </a:t>
                      </a:r>
                      <a:r>
                        <a:rPr lang="en-GB" sz="1800" dirty="0" smtClean="0">
                          <a:effectLst/>
                          <a:latin typeface="+mn-lt"/>
                        </a:rPr>
                        <a:t>index in 2014</a:t>
                      </a:r>
                      <a:endParaRPr lang="ru-RU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  <a:endParaRPr lang="ru-RU" sz="1800" b="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0" marR="76200" marT="76200" marB="7620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ru-RU" sz="1800" b="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0" marR="76200" marT="76200" marB="7620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endParaRPr lang="ru-RU" sz="1800" b="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0" marR="76200" marT="76200" marB="7620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ru-RU" sz="18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0" marR="76200" marT="76200" marB="7620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lang="ru-RU" sz="18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0" marR="76200" marT="76200" marB="76200" anchor="ctr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53686" y="6488668"/>
            <a:ext cx="69847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 smtClean="0"/>
              <a:t>Sources: </a:t>
            </a:r>
            <a:r>
              <a:rPr lang="en-GB" i="1" dirty="0"/>
              <a:t>UNIDO, World Bank, CIA World </a:t>
            </a:r>
            <a:r>
              <a:rPr lang="en-GB" i="1" dirty="0" err="1"/>
              <a:t>Factbook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70660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9672" y="332656"/>
            <a:ext cx="6248400" cy="487363"/>
          </a:xfrm>
        </p:spPr>
        <p:txBody>
          <a:bodyPr/>
          <a:lstStyle/>
          <a:p>
            <a:r>
              <a:rPr lang="en-US" sz="2800" dirty="0" smtClean="0"/>
              <a:t>Technological structure </a:t>
            </a:r>
            <a:br>
              <a:rPr lang="en-US" sz="2800" dirty="0" smtClean="0"/>
            </a:br>
            <a:r>
              <a:rPr lang="en-US" sz="2800" dirty="0" smtClean="0"/>
              <a:t>of intra-BRICS trade</a:t>
            </a:r>
            <a:endParaRPr lang="ru-RU" sz="28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12514678"/>
              </p:ext>
            </p:extLst>
          </p:nvPr>
        </p:nvGraphicFramePr>
        <p:xfrm>
          <a:off x="251520" y="1412776"/>
          <a:ext cx="8640958" cy="4700794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1439859"/>
                <a:gridCol w="1439859"/>
                <a:gridCol w="1439859"/>
                <a:gridCol w="1439859"/>
                <a:gridCol w="1440761"/>
                <a:gridCol w="1440761"/>
              </a:tblGrid>
              <a:tr h="583591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Exporting country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effectLst/>
                        </a:rPr>
                        <a:t>Group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effectLst/>
                        </a:rPr>
                        <a:t>of </a:t>
                      </a:r>
                      <a:r>
                        <a:rPr lang="en-GB" sz="1800" dirty="0">
                          <a:effectLst/>
                        </a:rPr>
                        <a:t>partner countries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Share in export of products of various value-added level in 2015 </a:t>
                      </a:r>
                      <a:r>
                        <a:rPr lang="en-GB" sz="1800" dirty="0" smtClean="0">
                          <a:effectLst/>
                        </a:rPr>
                        <a:t>(%)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18223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Primary and resource-based products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Low-technology products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Middle-technology products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High-technology products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4269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Brazil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BRICS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90%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2%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6%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1%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426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World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69%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7%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19%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5%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4269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Russia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BRICS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79%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2%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15%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3%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426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World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81%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5%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11%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4%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4269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India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BRICS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50%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23%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21%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5%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426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World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49%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27%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18%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5%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4269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China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BRICS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14%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33%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28%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26%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426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World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11%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33%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22%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34%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4269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RSA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BRICS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80%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2%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17%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1%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426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World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57%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8%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31%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4%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827584" y="6309320"/>
            <a:ext cx="25922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/>
              <a:t>Source: UN </a:t>
            </a:r>
            <a:r>
              <a:rPr lang="en-GB" i="1" dirty="0" err="1"/>
              <a:t>Comtrade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9672" y="188640"/>
            <a:ext cx="6192688" cy="637179"/>
          </a:xfrm>
        </p:spPr>
        <p:txBody>
          <a:bodyPr/>
          <a:lstStyle/>
          <a:p>
            <a:r>
              <a:rPr lang="en-US" sz="2800" dirty="0" smtClean="0"/>
              <a:t>Common features of the BRICS industrial development  programs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19" y="1219200"/>
            <a:ext cx="8708393" cy="5483474"/>
          </a:xfrm>
        </p:spPr>
        <p:txBody>
          <a:bodyPr/>
          <a:lstStyle/>
          <a:p>
            <a:r>
              <a:rPr lang="en-US" sz="2200" dirty="0" smtClean="0"/>
              <a:t>Based on i</a:t>
            </a:r>
            <a:r>
              <a:rPr lang="en-US" sz="2200" dirty="0" smtClean="0"/>
              <a:t>mplementation of import substitution policies and export support</a:t>
            </a:r>
          </a:p>
          <a:p>
            <a:r>
              <a:rPr lang="en-GB" sz="2200" dirty="0" smtClean="0"/>
              <a:t>Key </a:t>
            </a:r>
            <a:r>
              <a:rPr lang="en-GB" sz="2200" dirty="0"/>
              <a:t>role of the </a:t>
            </a:r>
            <a:r>
              <a:rPr lang="en-GB" sz="2200" dirty="0" smtClean="0"/>
              <a:t>government (investments, development banks and other institutions, public-private partnerships, public procurement</a:t>
            </a:r>
          </a:p>
          <a:p>
            <a:r>
              <a:rPr lang="en-GB" sz="2200" dirty="0"/>
              <a:t>Development of national standards and their harmonization with international </a:t>
            </a:r>
            <a:r>
              <a:rPr lang="en-GB" sz="2200" dirty="0" smtClean="0"/>
              <a:t>standards</a:t>
            </a:r>
          </a:p>
          <a:p>
            <a:r>
              <a:rPr lang="en-GB" sz="2200" dirty="0"/>
              <a:t>Provision of personnel training and </a:t>
            </a:r>
            <a:r>
              <a:rPr lang="en-GB" sz="2200" dirty="0" smtClean="0"/>
              <a:t>promoting productivity </a:t>
            </a:r>
            <a:r>
              <a:rPr lang="en-GB" sz="2200" dirty="0"/>
              <a:t>growth </a:t>
            </a:r>
            <a:endParaRPr lang="en-GB" sz="2200" dirty="0" smtClean="0"/>
          </a:p>
          <a:p>
            <a:r>
              <a:rPr lang="en-GB" sz="2200" dirty="0"/>
              <a:t>Formation of analytical and research centres for supporting </a:t>
            </a:r>
            <a:r>
              <a:rPr lang="en-GB" sz="2200" dirty="0" smtClean="0"/>
              <a:t>industrialization</a:t>
            </a:r>
          </a:p>
          <a:p>
            <a:r>
              <a:rPr lang="en-GB" sz="2200" dirty="0"/>
              <a:t>S</a:t>
            </a:r>
            <a:r>
              <a:rPr lang="en-GB" sz="2200" dirty="0" smtClean="0"/>
              <a:t>pecial </a:t>
            </a:r>
            <a:r>
              <a:rPr lang="en-GB" sz="2200" dirty="0"/>
              <a:t>zones, technology parks and </a:t>
            </a:r>
            <a:r>
              <a:rPr lang="en-GB" sz="2200" dirty="0" smtClean="0"/>
              <a:t>clusters</a:t>
            </a:r>
          </a:p>
          <a:p>
            <a:r>
              <a:rPr lang="en-GB" sz="2200" dirty="0" smtClean="0"/>
              <a:t>Trade </a:t>
            </a:r>
            <a:r>
              <a:rPr lang="en-GB" sz="2200" dirty="0"/>
              <a:t>and investment agreements with key partner </a:t>
            </a:r>
            <a:r>
              <a:rPr lang="en-GB" sz="2200" dirty="0" smtClean="0"/>
              <a:t>countries</a:t>
            </a:r>
            <a:endParaRPr lang="ru-RU" sz="2200" dirty="0"/>
          </a:p>
        </p:txBody>
      </p:sp>
      <p:pic>
        <p:nvPicPr>
          <p:cNvPr id="5" name="Picture 2" descr="http://www.power-technology.com/uploads/newsarticle/671127/images/138714/large/image1.jpg"/>
          <p:cNvPicPr>
            <a:picLocks noChangeAspect="1" noChangeArrowheads="1"/>
          </p:cNvPicPr>
          <p:nvPr/>
        </p:nvPicPr>
        <p:blipFill>
          <a:blip r:embed="rId2"/>
          <a:srcRect t="31765" b="17058"/>
          <a:stretch>
            <a:fillRect/>
          </a:stretch>
        </p:blipFill>
        <p:spPr bwMode="auto">
          <a:xfrm>
            <a:off x="2845320" y="5517232"/>
            <a:ext cx="3456385" cy="12529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9712" y="22385"/>
            <a:ext cx="5565477" cy="637179"/>
          </a:xfrm>
        </p:spPr>
        <p:txBody>
          <a:bodyPr/>
          <a:lstStyle/>
          <a:p>
            <a:r>
              <a:rPr lang="en-US" sz="2800" dirty="0" smtClean="0"/>
              <a:t>Sector priorities</a:t>
            </a:r>
            <a:endParaRPr lang="ru-RU" sz="28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52701756"/>
              </p:ext>
            </p:extLst>
          </p:nvPr>
        </p:nvGraphicFramePr>
        <p:xfrm>
          <a:off x="107504" y="644712"/>
          <a:ext cx="9036496" cy="612311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07323"/>
                <a:gridCol w="1333254"/>
                <a:gridCol w="1851741"/>
                <a:gridCol w="1555463"/>
                <a:gridCol w="814766"/>
                <a:gridCol w="2073949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Industries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039" marR="390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Brazil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039" marR="390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Russia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039" marR="390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India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039" marR="390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China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039" marR="390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effectLst/>
                        </a:rPr>
                        <a:t>South Africa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039" marR="39039" marT="0" marB="0"/>
                </a:tc>
              </a:tr>
              <a:tr h="46412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Aerospace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039" marR="39039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“</a:t>
                      </a:r>
                      <a:r>
                        <a:rPr lang="en-GB" sz="1100" dirty="0" err="1">
                          <a:effectLst/>
                        </a:rPr>
                        <a:t>Brasil</a:t>
                      </a:r>
                      <a:r>
                        <a:rPr lang="en-GB" sz="1100" dirty="0">
                          <a:effectLst/>
                        </a:rPr>
                        <a:t> </a:t>
                      </a:r>
                      <a:r>
                        <a:rPr lang="en-GB" sz="1100" dirty="0" err="1">
                          <a:effectLst/>
                        </a:rPr>
                        <a:t>Maior</a:t>
                      </a:r>
                      <a:r>
                        <a:rPr lang="en-GB" sz="1100" dirty="0">
                          <a:effectLst/>
                        </a:rPr>
                        <a:t>”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039" marR="39039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Policy Priorities of the Government of the Russian Federation to 2018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039" marR="39039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National Industrial Policy, “Make in India”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039" marR="39039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“Made in China”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039" marR="39039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National Industrial Policy Framework and Industrial Policy Action Plan 2016-17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039" marR="39039" marT="0" marB="0"/>
                </a:tc>
              </a:tr>
              <a:tr h="46412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Motor vehicles 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039" marR="39039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“</a:t>
                      </a:r>
                      <a:r>
                        <a:rPr lang="en-GB" sz="1100" dirty="0" err="1">
                          <a:effectLst/>
                        </a:rPr>
                        <a:t>Brasil</a:t>
                      </a:r>
                      <a:r>
                        <a:rPr lang="en-GB" sz="1100" dirty="0">
                          <a:effectLst/>
                        </a:rPr>
                        <a:t> </a:t>
                      </a:r>
                      <a:r>
                        <a:rPr lang="en-GB" sz="1100" dirty="0" err="1">
                          <a:effectLst/>
                        </a:rPr>
                        <a:t>Maior</a:t>
                      </a:r>
                      <a:r>
                        <a:rPr lang="en-GB" sz="1100" dirty="0">
                          <a:effectLst/>
                        </a:rPr>
                        <a:t>”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039" marR="39039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“Development of Industry and Improvement of Its Competiveness”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039" marR="39039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National Industrial Policy, “Make in India”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039" marR="39039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039" marR="39039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National Industrial Policy Framework and Industrial Policy Action Plan 2016-17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039" marR="39039" marT="0" marB="0"/>
                </a:tc>
              </a:tr>
              <a:tr h="37130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Information technology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039" marR="39039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“Brasil Maior”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039" marR="39039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Policy Priorities of the Government of the Russian Federation to 2018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039" marR="39039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“Make in India”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039" marR="39039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“Made in China”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039" marR="39039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039" marR="39039" marT="0" marB="0"/>
                </a:tc>
              </a:tr>
              <a:tr h="64977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Light industry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039" marR="39039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“Brasil Maior”, Brazil Productivity Program 2016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039" marR="39039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“Development of Industry and Improvement of Its Competiveness”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039" marR="39039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National Industrial Policy, “Make in India”, Foreign Trade Policy of India in 2015-2020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039" marR="39039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039" marR="39039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National Industrial Policy Framework and Industrial Policy Action Plan 2016-17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039" marR="39039" marT="0" marB="0"/>
                </a:tc>
              </a:tr>
              <a:tr h="46412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Machinery metallurgy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039" marR="39039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“Brasil Maior”, Brazil Productivity Program 2016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039" marR="39039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“Development of Industry and Improvement of Its Competiveness”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039" marR="39039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Foreign Trade Policy of India in 2015-2020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039" marR="39039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039" marR="39039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National Industrial Policy Framework and Industrial Policy Action Plan 2016-17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039" marR="39039" marT="0" marB="0"/>
                </a:tc>
              </a:tr>
              <a:tr h="37130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Defence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039" marR="39039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“Brasil Maior”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039" marR="39039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“Development of Industry and Improvement of Its Competiveness”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039" marR="39039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National Industrial Policy, “Make in India”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039" marR="39039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039" marR="39039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039" marR="39039" marT="0" marB="0"/>
                </a:tc>
              </a:tr>
              <a:tr h="46412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Food industry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039" marR="39039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“Brasil Maior”, Brazil Productivity Program 2016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039" marR="39039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“Development of Industry and Improvement of Its Competiveness”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039" marR="39039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National Industrial Policy, “Make in India”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039" marR="39039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039" marR="39039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National Industrial Policy Framework and Industrial Policy Action Plan 2016-17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039" marR="39039" marT="0" marB="0"/>
                </a:tc>
              </a:tr>
              <a:tr h="46412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Shipbuilding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039" marR="39039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“Brasil Maior”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039" marR="39039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Policy Priorities of the Government of the Russian Federation to 2018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039" marR="39039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National Industrial Policy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039" marR="39039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“Made in China”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039" marR="39039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National Industrial Policy Framework and Industrial Policy Action Plan 2016-17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039" marR="39039" marT="0" marB="0"/>
                </a:tc>
              </a:tr>
              <a:tr h="64977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Pharmaceuticals and medical equipment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039" marR="39039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“Brasil Maior”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039" marR="39039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Policy Priorities of the Government of the Russian Federation to 2018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039" marR="39039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National Industrial Policy, “Make in India”, Foreign Trade Policy of India in 2015-2020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039" marR="39039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“Made in China”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039" marR="39039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Industrial Policy Action Plan 2016-17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039" marR="39039" marT="0" marB="0"/>
                </a:tc>
              </a:tr>
              <a:tr h="64977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Electronic and radio-electronic technology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039" marR="39039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039" marR="39039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Policy Priorities of the Government of the Russian Federation to 2018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039" marR="39039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National Industrial Policy, “Make in India”, Foreign Trade Policy of India in 2015-2020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039" marR="39039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“Made in China”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039" marR="39039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National Industrial Policy Framework and Industrial Policy Action Plan 2016-17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039" marR="39039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49341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Image result for bric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3602" y="2996952"/>
            <a:ext cx="5747454" cy="38681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260648"/>
            <a:ext cx="6248400" cy="487363"/>
          </a:xfrm>
        </p:spPr>
        <p:txBody>
          <a:bodyPr/>
          <a:lstStyle/>
          <a:p>
            <a:r>
              <a:rPr lang="en-US" dirty="0" smtClean="0"/>
              <a:t>Sector</a:t>
            </a:r>
            <a:r>
              <a:rPr lang="en-US" dirty="0" smtClean="0"/>
              <a:t> priorities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219200"/>
            <a:ext cx="8715436" cy="2785864"/>
          </a:xfrm>
        </p:spPr>
        <p:txBody>
          <a:bodyPr/>
          <a:lstStyle/>
          <a:p>
            <a:r>
              <a:rPr lang="en-US" sz="2800" b="1" dirty="0" smtClean="0"/>
              <a:t>National champions</a:t>
            </a:r>
          </a:p>
          <a:p>
            <a:r>
              <a:rPr lang="en-US" sz="2800" b="1" dirty="0" smtClean="0"/>
              <a:t>Strategic industries which require foreign technologies</a:t>
            </a:r>
          </a:p>
          <a:p>
            <a:r>
              <a:rPr lang="en-US" sz="2800" b="1" dirty="0" err="1" smtClean="0"/>
              <a:t>Labour</a:t>
            </a:r>
            <a:r>
              <a:rPr lang="en-US" sz="2800" b="1" dirty="0" smtClean="0"/>
              <a:t>-intensive industries</a:t>
            </a:r>
          </a:p>
          <a:p>
            <a:r>
              <a:rPr lang="en-US" sz="2800" b="1" dirty="0" smtClean="0"/>
              <a:t>Primary industries</a:t>
            </a:r>
            <a:endParaRPr lang="ru-RU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63688" y="260648"/>
            <a:ext cx="5203542" cy="487363"/>
          </a:xfrm>
        </p:spPr>
        <p:txBody>
          <a:bodyPr/>
          <a:lstStyle/>
          <a:p>
            <a:r>
              <a:rPr lang="en-US" dirty="0" smtClean="0"/>
              <a:t>Proposals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268760"/>
            <a:ext cx="8424936" cy="5256584"/>
          </a:xfrm>
        </p:spPr>
        <p:txBody>
          <a:bodyPr/>
          <a:lstStyle/>
          <a:p>
            <a:r>
              <a:rPr lang="en-GB" sz="2000" dirty="0" smtClean="0"/>
              <a:t>Cooperation of </a:t>
            </a:r>
            <a:r>
              <a:rPr lang="en-GB" sz="2000" b="1" u="sng" dirty="0">
                <a:solidFill>
                  <a:schemeClr val="accent1">
                    <a:lumMod val="75000"/>
                  </a:schemeClr>
                </a:solidFill>
              </a:rPr>
              <a:t>national institutions </a:t>
            </a:r>
            <a:r>
              <a:rPr lang="en-GB" sz="2000" dirty="0"/>
              <a:t>responsible for support of SMEs and implementation of governmental programs in the industrial </a:t>
            </a:r>
            <a:r>
              <a:rPr lang="en-GB" sz="2000" dirty="0" smtClean="0"/>
              <a:t>sector</a:t>
            </a:r>
          </a:p>
          <a:p>
            <a:r>
              <a:rPr lang="en-GB" sz="2000" dirty="0" smtClean="0"/>
              <a:t>Creation </a:t>
            </a:r>
            <a:r>
              <a:rPr lang="en-GB" sz="2000" dirty="0"/>
              <a:t>of special </a:t>
            </a:r>
            <a:r>
              <a:rPr lang="en-GB" sz="2000" b="1" u="sng" dirty="0" smtClean="0">
                <a:solidFill>
                  <a:schemeClr val="accent1">
                    <a:lumMod val="75000"/>
                  </a:schemeClr>
                </a:solidFill>
              </a:rPr>
              <a:t>single-window</a:t>
            </a:r>
            <a:r>
              <a:rPr lang="en-GB" sz="20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GB" sz="2000" dirty="0" smtClean="0"/>
              <a:t>centres</a:t>
            </a:r>
            <a:endParaRPr lang="ru-RU" sz="2000" dirty="0"/>
          </a:p>
          <a:p>
            <a:r>
              <a:rPr lang="en-GB" sz="2000" dirty="0" smtClean="0"/>
              <a:t>Harmonization </a:t>
            </a:r>
            <a:r>
              <a:rPr lang="en-GB" sz="2000" dirty="0"/>
              <a:t>of national </a:t>
            </a:r>
            <a:r>
              <a:rPr lang="en-GB" sz="2000" b="1" u="sng" dirty="0">
                <a:solidFill>
                  <a:schemeClr val="accent1">
                    <a:lumMod val="75000"/>
                  </a:schemeClr>
                </a:solidFill>
              </a:rPr>
              <a:t>technical standards</a:t>
            </a:r>
            <a:r>
              <a:rPr lang="en-GB" sz="20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GB" sz="2000" dirty="0"/>
              <a:t>and their promotion at the international </a:t>
            </a:r>
            <a:r>
              <a:rPr lang="en-GB" sz="2000" dirty="0" smtClean="0"/>
              <a:t>level</a:t>
            </a:r>
            <a:endParaRPr lang="ru-RU" sz="2000" dirty="0"/>
          </a:p>
          <a:p>
            <a:r>
              <a:rPr lang="en-GB" sz="2000" dirty="0" smtClean="0"/>
              <a:t>Transition </a:t>
            </a:r>
            <a:r>
              <a:rPr lang="en-GB" sz="2000" dirty="0"/>
              <a:t>from the program-based to the </a:t>
            </a:r>
            <a:r>
              <a:rPr lang="en-GB" sz="2000" b="1" u="sng" dirty="0">
                <a:solidFill>
                  <a:schemeClr val="accent1">
                    <a:lumMod val="75000"/>
                  </a:schemeClr>
                </a:solidFill>
              </a:rPr>
              <a:t>project-based</a:t>
            </a:r>
            <a:r>
              <a:rPr lang="en-GB" sz="2000" dirty="0"/>
              <a:t> </a:t>
            </a:r>
            <a:r>
              <a:rPr lang="en-GB" sz="2000" b="1" u="sng" dirty="0">
                <a:solidFill>
                  <a:schemeClr val="accent1">
                    <a:lumMod val="75000"/>
                  </a:schemeClr>
                </a:solidFill>
              </a:rPr>
              <a:t>approach</a:t>
            </a:r>
            <a:r>
              <a:rPr lang="en-GB" sz="2000" dirty="0"/>
              <a:t> to industrial cooperation with the BRICS </a:t>
            </a:r>
            <a:endParaRPr lang="en-GB" sz="2000" dirty="0" smtClean="0"/>
          </a:p>
          <a:p>
            <a:pPr marL="0" indent="0">
              <a:buNone/>
            </a:pPr>
            <a:r>
              <a:rPr lang="en-GB" sz="2000" dirty="0" smtClean="0"/>
              <a:t>(</a:t>
            </a:r>
            <a:r>
              <a:rPr lang="en-GB" sz="2000" dirty="0" err="1"/>
              <a:t>eg</a:t>
            </a:r>
            <a:r>
              <a:rPr lang="en-GB" sz="2000" dirty="0"/>
              <a:t>. through the filling of the BRICS Roadmap for Investment Cooperation with high-tech projects involving national SMEs </a:t>
            </a:r>
            <a:endParaRPr lang="en-GB" sz="2000" dirty="0" smtClean="0"/>
          </a:p>
          <a:p>
            <a:pPr marL="0" indent="0">
              <a:buNone/>
            </a:pPr>
            <a:r>
              <a:rPr lang="en-GB" sz="2000" dirty="0" smtClean="0"/>
              <a:t>and </a:t>
            </a:r>
            <a:r>
              <a:rPr lang="en-GB" sz="2000" dirty="0"/>
              <a:t>giving it the status of the strategic document in the </a:t>
            </a:r>
            <a:endParaRPr lang="en-GB" sz="2000" dirty="0" smtClean="0"/>
          </a:p>
          <a:p>
            <a:pPr marL="0" indent="0">
              <a:buNone/>
            </a:pPr>
            <a:r>
              <a:rPr lang="en-GB" sz="2000" dirty="0" smtClean="0"/>
              <a:t>NDB </a:t>
            </a:r>
            <a:r>
              <a:rPr lang="en-GB" sz="2000" dirty="0"/>
              <a:t>BRICS</a:t>
            </a:r>
            <a:r>
              <a:rPr lang="en-GB" sz="2000" dirty="0" smtClean="0"/>
              <a:t>)</a:t>
            </a:r>
            <a:endParaRPr lang="ru-RU" sz="2000" dirty="0"/>
          </a:p>
          <a:p>
            <a:r>
              <a:rPr lang="en-GB" sz="2000" dirty="0" smtClean="0"/>
              <a:t>Merging </a:t>
            </a:r>
            <a:r>
              <a:rPr lang="en-GB" sz="2000" dirty="0"/>
              <a:t>work on increase of </a:t>
            </a:r>
            <a:r>
              <a:rPr lang="en-GB" sz="2000" b="1" u="sng" dirty="0">
                <a:solidFill>
                  <a:schemeClr val="accent1">
                    <a:lumMod val="75000"/>
                  </a:schemeClr>
                </a:solidFill>
              </a:rPr>
              <a:t>labour productivity </a:t>
            </a:r>
            <a:endParaRPr lang="en-GB" sz="2000" b="1" u="sng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GB" sz="2000" dirty="0" smtClean="0"/>
              <a:t>through </a:t>
            </a:r>
            <a:r>
              <a:rPr lang="en-GB" sz="2000" dirty="0"/>
              <a:t>the exchange of experts, joint training of SMEs’ </a:t>
            </a:r>
            <a:endParaRPr lang="en-GB" sz="2000" dirty="0" smtClean="0"/>
          </a:p>
          <a:p>
            <a:pPr marL="0" indent="0">
              <a:buNone/>
            </a:pPr>
            <a:r>
              <a:rPr lang="en-GB" sz="2000" dirty="0" smtClean="0"/>
              <a:t>representatives</a:t>
            </a:r>
            <a:r>
              <a:rPr lang="en-GB" sz="2000" dirty="0"/>
              <a:t>, organization of scientific works and </a:t>
            </a:r>
            <a:endParaRPr lang="en-GB" sz="2000" dirty="0" smtClean="0"/>
          </a:p>
          <a:p>
            <a:pPr marL="0" indent="0">
              <a:buNone/>
            </a:pPr>
            <a:r>
              <a:rPr lang="en-GB" sz="2000" dirty="0" smtClean="0"/>
              <a:t>industrial </a:t>
            </a:r>
            <a:r>
              <a:rPr lang="en-GB" sz="2000" dirty="0"/>
              <a:t>projects</a:t>
            </a:r>
            <a:endParaRPr lang="ru-RU" sz="2000" dirty="0"/>
          </a:p>
          <a:p>
            <a:pPr marL="0" indent="0">
              <a:buNone/>
            </a:pPr>
            <a:endParaRPr lang="ru-RU" sz="1600" dirty="0" smtClean="0"/>
          </a:p>
          <a:p>
            <a:endParaRPr lang="ru-RU" dirty="0"/>
          </a:p>
        </p:txBody>
      </p:sp>
      <p:pic>
        <p:nvPicPr>
          <p:cNvPr id="5124" name="Picture 4" descr="Image result for bric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4509120"/>
            <a:ext cx="2190750" cy="213360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5" name="WordArt 3"/>
          <p:cNvSpPr>
            <a:spLocks noChangeArrowheads="1" noChangeShapeType="1" noTextEdit="1"/>
          </p:cNvSpPr>
          <p:nvPr/>
        </p:nvSpPr>
        <p:spPr bwMode="gray">
          <a:xfrm>
            <a:off x="3635896" y="556145"/>
            <a:ext cx="5044966" cy="1095408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0"/>
              </a:avLst>
            </a:prstTxWarp>
          </a:bodyPr>
          <a:lstStyle/>
          <a:p>
            <a:pPr algn="ctr"/>
            <a:r>
              <a:rPr lang="en-US" sz="5400" b="1" kern="10" dirty="0" smtClean="0">
                <a:ln w="19050">
                  <a:solidFill>
                    <a:schemeClr val="bg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accent1"/>
                    </a:gs>
                    <a:gs pos="100000">
                      <a:schemeClr val="tx1"/>
                    </a:gs>
                  </a:gsLst>
                  <a:lin ang="0" scaled="1"/>
                </a:gradFill>
                <a:effectLst>
                  <a:outerShdw dist="71842" dir="2700000" algn="ctr" rotWithShape="0">
                    <a:schemeClr val="bg2">
                      <a:alpha val="50000"/>
                    </a:schemeClr>
                  </a:outerShdw>
                </a:effectLst>
                <a:latin typeface="Verdana"/>
                <a:ea typeface="Verdana"/>
                <a:cs typeface="Verdana"/>
              </a:rPr>
              <a:t>Thank you!</a:t>
            </a:r>
            <a:endParaRPr lang="ru-RU" sz="5400" b="1" kern="10" dirty="0">
              <a:ln w="19050">
                <a:solidFill>
                  <a:schemeClr val="bg1"/>
                </a:solidFill>
                <a:round/>
                <a:headEnd/>
                <a:tailEnd/>
              </a:ln>
              <a:gradFill rotWithShape="1">
                <a:gsLst>
                  <a:gs pos="0">
                    <a:schemeClr val="accent1"/>
                  </a:gs>
                  <a:gs pos="100000">
                    <a:schemeClr val="tx1"/>
                  </a:gs>
                </a:gsLst>
                <a:lin ang="0" scaled="1"/>
              </a:gradFill>
              <a:effectLst>
                <a:outerShdw dist="71842" dir="2700000" algn="ctr" rotWithShape="0">
                  <a:schemeClr val="bg2">
                    <a:alpha val="50000"/>
                  </a:schemeClr>
                </a:outerShdw>
              </a:effectLst>
              <a:latin typeface="Verdana"/>
              <a:ea typeface="Verdana"/>
              <a:cs typeface="Verdana"/>
            </a:endParaRPr>
          </a:p>
        </p:txBody>
      </p:sp>
      <p:sp>
        <p:nvSpPr>
          <p:cNvPr id="59396" name="Rectangle 4"/>
          <p:cNvSpPr>
            <a:spLocks noChangeArrowheads="1"/>
          </p:cNvSpPr>
          <p:nvPr/>
        </p:nvSpPr>
        <p:spPr bwMode="white">
          <a:xfrm>
            <a:off x="107504" y="2066070"/>
            <a:ext cx="4437278" cy="2860382"/>
          </a:xfrm>
          <a:prstGeom prst="rect">
            <a:avLst/>
          </a:prstGeom>
          <a:solidFill>
            <a:schemeClr val="accent6">
              <a:lumMod val="20000"/>
              <a:lumOff val="80000"/>
              <a:alpha val="54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lnSpc>
                <a:spcPct val="90000"/>
              </a:lnSpc>
            </a:pP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Russian Institute </a:t>
            </a:r>
            <a:endParaRPr lang="en-US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lnSpc>
                <a:spcPct val="90000"/>
              </a:lnSpc>
            </a:pP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</a:t>
            </a: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Strategic 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Studies:</a:t>
            </a:r>
          </a:p>
          <a:p>
            <a:pPr marL="342900" indent="-342900">
              <a:lnSpc>
                <a:spcPct val="90000"/>
              </a:lnSpc>
              <a:buFontTx/>
              <a:buChar char="-"/>
            </a:pPr>
            <a:r>
              <a:rPr lang="en-US" sz="2000" dirty="0" smtClean="0"/>
              <a:t>Centre for Economic Research</a:t>
            </a:r>
          </a:p>
          <a:p>
            <a:pPr marL="342900" indent="-342900">
              <a:lnSpc>
                <a:spcPct val="90000"/>
              </a:lnSpc>
              <a:buFontTx/>
              <a:buChar char="-"/>
            </a:pPr>
            <a:r>
              <a:rPr lang="en-US" sz="2000" dirty="0" smtClean="0"/>
              <a:t>Centre for Asia and Middle East</a:t>
            </a:r>
          </a:p>
          <a:p>
            <a:pPr marL="342900" indent="-342900">
              <a:lnSpc>
                <a:spcPct val="90000"/>
              </a:lnSpc>
              <a:buFontTx/>
              <a:buChar char="-"/>
            </a:pPr>
            <a:r>
              <a:rPr lang="en-US" sz="2000" dirty="0" smtClean="0"/>
              <a:t>Centre for Euro-Atlantic and </a:t>
            </a:r>
            <a:r>
              <a:rPr lang="en-US" sz="2000" dirty="0" err="1" smtClean="0"/>
              <a:t>Defence</a:t>
            </a:r>
            <a:r>
              <a:rPr lang="en-US" sz="2000" dirty="0" smtClean="0"/>
              <a:t> Studies</a:t>
            </a:r>
          </a:p>
          <a:p>
            <a:pPr marL="342900" indent="-342900">
              <a:lnSpc>
                <a:spcPct val="90000"/>
              </a:lnSpc>
              <a:buFontTx/>
              <a:buChar char="-"/>
            </a:pPr>
            <a:r>
              <a:rPr lang="en-US" sz="2000" dirty="0" smtClean="0"/>
              <a:t>Centre for Baltic and CIS Countries Studies</a:t>
            </a:r>
          </a:p>
          <a:p>
            <a:pPr marL="342900" indent="-342900">
              <a:lnSpc>
                <a:spcPct val="90000"/>
              </a:lnSpc>
              <a:buFontTx/>
              <a:buChar char="-"/>
            </a:pPr>
            <a:r>
              <a:rPr lang="en-US" sz="2000" dirty="0" smtClean="0"/>
              <a:t>Centre for Social Studies</a:t>
            </a:r>
          </a:p>
          <a:p>
            <a:pPr marL="342900" indent="-342900">
              <a:lnSpc>
                <a:spcPct val="90000"/>
              </a:lnSpc>
              <a:buFontTx/>
              <a:buChar char="-"/>
            </a:pPr>
            <a:endParaRPr lang="en-US" sz="2000" b="1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751512" y="2066070"/>
            <a:ext cx="4392488" cy="1996286"/>
          </a:xfrm>
          <a:solidFill>
            <a:schemeClr val="accent6">
              <a:lumMod val="20000"/>
              <a:lumOff val="80000"/>
              <a:alpha val="36000"/>
            </a:schemeClr>
          </a:solidFill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Ekaterina SHAROVA</a:t>
            </a:r>
          </a:p>
          <a:p>
            <a:pPr algn="l">
              <a:lnSpc>
                <a:spcPct val="90000"/>
              </a:lnSpc>
            </a:pPr>
            <a:r>
              <a:rPr lang="en-US" sz="2000" b="1" dirty="0" smtClean="0"/>
              <a:t>Academic secretary – head of Scientific planning and development department</a:t>
            </a:r>
          </a:p>
          <a:p>
            <a:pPr algn="l">
              <a:lnSpc>
                <a:spcPct val="90000"/>
              </a:lnSpc>
            </a:pPr>
            <a:r>
              <a:rPr lang="en-US" sz="2000" b="1" dirty="0" smtClean="0"/>
              <a:t>E-mail: Ekaterina.Sharova@riss.ru</a:t>
            </a:r>
          </a:p>
          <a:p>
            <a:pPr algn="l">
              <a:lnSpc>
                <a:spcPct val="90000"/>
              </a:lnSpc>
            </a:pPr>
            <a:r>
              <a:rPr lang="en-US" sz="2000" b="1" dirty="0" smtClean="0"/>
              <a:t>E-mail2: Ekatsharova@mail.ru </a:t>
            </a:r>
          </a:p>
          <a:p>
            <a:pPr algn="l">
              <a:lnSpc>
                <a:spcPct val="90000"/>
              </a:lnSpc>
            </a:pPr>
            <a:endParaRPr lang="en-US" sz="2000" b="1" dirty="0" smtClean="0"/>
          </a:p>
          <a:p>
            <a:pPr algn="l">
              <a:lnSpc>
                <a:spcPct val="90000"/>
              </a:lnSpc>
            </a:pPr>
            <a:endParaRPr lang="en-US" sz="2000" b="1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5292080" y="4495565"/>
            <a:ext cx="309634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E0DB0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WWW.RISS.RU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db2004167l">
  <a:themeElements>
    <a:clrScheme name="Тема Office 3">
      <a:dk1>
        <a:srgbClr val="132767"/>
      </a:dk1>
      <a:lt1>
        <a:srgbClr val="FFFFFF"/>
      </a:lt1>
      <a:dk2>
        <a:srgbClr val="184BB2"/>
      </a:dk2>
      <a:lt2>
        <a:srgbClr val="C0C0C0"/>
      </a:lt2>
      <a:accent1>
        <a:srgbClr val="22A2E2"/>
      </a:accent1>
      <a:accent2>
        <a:srgbClr val="81CFEB"/>
      </a:accent2>
      <a:accent3>
        <a:srgbClr val="FFFFFF"/>
      </a:accent3>
      <a:accent4>
        <a:srgbClr val="0E2057"/>
      </a:accent4>
      <a:accent5>
        <a:srgbClr val="ABCEEE"/>
      </a:accent5>
      <a:accent6>
        <a:srgbClr val="74BBD5"/>
      </a:accent6>
      <a:hlink>
        <a:srgbClr val="55ABA9"/>
      </a:hlink>
      <a:folHlink>
        <a:srgbClr val="DCCA42"/>
      </a:folHlink>
    </a:clrScheme>
    <a:fontScheme name="Тема 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ма Office 1">
        <a:dk1>
          <a:srgbClr val="0E3558"/>
        </a:dk1>
        <a:lt1>
          <a:srgbClr val="FFFFFF"/>
        </a:lt1>
        <a:dk2>
          <a:srgbClr val="006666"/>
        </a:dk2>
        <a:lt2>
          <a:srgbClr val="969696"/>
        </a:lt2>
        <a:accent1>
          <a:srgbClr val="E3BE05"/>
        </a:accent1>
        <a:accent2>
          <a:srgbClr val="4BC77A"/>
        </a:accent2>
        <a:accent3>
          <a:srgbClr val="FFFFFF"/>
        </a:accent3>
        <a:accent4>
          <a:srgbClr val="0A2C4A"/>
        </a:accent4>
        <a:accent5>
          <a:srgbClr val="EFDBAA"/>
        </a:accent5>
        <a:accent6>
          <a:srgbClr val="43B46E"/>
        </a:accent6>
        <a:hlink>
          <a:srgbClr val="CC3300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55238D"/>
        </a:dk1>
        <a:lt1>
          <a:srgbClr val="FFFFFF"/>
        </a:lt1>
        <a:dk2>
          <a:srgbClr val="754ECC"/>
        </a:dk2>
        <a:lt2>
          <a:srgbClr val="C0C0C0"/>
        </a:lt2>
        <a:accent1>
          <a:srgbClr val="869EEC"/>
        </a:accent1>
        <a:accent2>
          <a:srgbClr val="EFA441"/>
        </a:accent2>
        <a:accent3>
          <a:srgbClr val="FFFFFF"/>
        </a:accent3>
        <a:accent4>
          <a:srgbClr val="471C78"/>
        </a:accent4>
        <a:accent5>
          <a:srgbClr val="C3CCF4"/>
        </a:accent5>
        <a:accent6>
          <a:srgbClr val="D9943A"/>
        </a:accent6>
        <a:hlink>
          <a:srgbClr val="63C398"/>
        </a:hlink>
        <a:folHlink>
          <a:srgbClr val="AAC85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132767"/>
        </a:dk1>
        <a:lt1>
          <a:srgbClr val="FFFFFF"/>
        </a:lt1>
        <a:dk2>
          <a:srgbClr val="184BB2"/>
        </a:dk2>
        <a:lt2>
          <a:srgbClr val="C0C0C0"/>
        </a:lt2>
        <a:accent1>
          <a:srgbClr val="22A2E2"/>
        </a:accent1>
        <a:accent2>
          <a:srgbClr val="81CFEB"/>
        </a:accent2>
        <a:accent3>
          <a:srgbClr val="FFFFFF"/>
        </a:accent3>
        <a:accent4>
          <a:srgbClr val="0E2057"/>
        </a:accent4>
        <a:accent5>
          <a:srgbClr val="ABCEEE"/>
        </a:accent5>
        <a:accent6>
          <a:srgbClr val="74BBD5"/>
        </a:accent6>
        <a:hlink>
          <a:srgbClr val="55ABA9"/>
        </a:hlink>
        <a:folHlink>
          <a:srgbClr val="DCCA4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cdb2004167l</Template>
  <TotalTime>1058</TotalTime>
  <Words>983</Words>
  <Application>Microsoft Office PowerPoint</Application>
  <PresentationFormat>Экран (4:3)</PresentationFormat>
  <Paragraphs>242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cdb2004167l</vt:lpstr>
      <vt:lpstr>Industrial cooperation  of national SMEs as a driver of the BRICS economic growth</vt:lpstr>
      <vt:lpstr>SME cooperation</vt:lpstr>
      <vt:lpstr>BRICS industrial competitiveness</vt:lpstr>
      <vt:lpstr>Technological structure  of intra-BRICS trade</vt:lpstr>
      <vt:lpstr>Common features of the BRICS industrial development  programs</vt:lpstr>
      <vt:lpstr>Sector priorities</vt:lpstr>
      <vt:lpstr>Sector priorities</vt:lpstr>
      <vt:lpstr>Proposals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</dc:title>
  <dc:creator>ТиграПу</dc:creator>
  <cp:lastModifiedBy>Екатерина Шарова</cp:lastModifiedBy>
  <cp:revision>78</cp:revision>
  <dcterms:created xsi:type="dcterms:W3CDTF">2014-11-06T07:53:32Z</dcterms:created>
  <dcterms:modified xsi:type="dcterms:W3CDTF">2016-09-15T11:02:28Z</dcterms:modified>
</cp:coreProperties>
</file>